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660" r:id="rId2"/>
    <p:sldId id="745" r:id="rId3"/>
    <p:sldId id="746" r:id="rId4"/>
    <p:sldId id="748" r:id="rId5"/>
    <p:sldId id="750" r:id="rId6"/>
    <p:sldId id="749" r:id="rId7"/>
    <p:sldId id="754" r:id="rId8"/>
    <p:sldId id="756" r:id="rId9"/>
    <p:sldId id="760" r:id="rId10"/>
    <p:sldId id="761" r:id="rId11"/>
    <p:sldId id="757" r:id="rId12"/>
    <p:sldId id="758" r:id="rId13"/>
    <p:sldId id="581" r:id="rId14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楷体" panose="02010609060101010101" pitchFamily="49" charset="-122"/>
      <p:regular r:id="rId23"/>
    </p:embeddedFont>
    <p:embeddedFont>
      <p:font typeface="黑体" panose="02010609060101010101" pitchFamily="49" charset="-122"/>
      <p:regular r:id="rId24"/>
    </p:embeddedFont>
    <p:embeddedFont>
      <p:font typeface="Impact" panose="020B0806030902050204" pitchFamily="34" charset="0"/>
      <p:regular r:id="rId2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0" autoAdjust="0"/>
    <p:restoredTop sz="95062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704045FE-B76C-468C-8663-70CF7F7E45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2128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7A3FA69-DA6E-4B66-B6E0-7A87F9F862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8742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3300528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44033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0610037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535333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530451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694343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757590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4321916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91121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5748315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2308827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326393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644637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7519156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8845980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8736478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3831259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590312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2971110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3784092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549565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3312084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8452266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5397322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347763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5295182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6067284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9331751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4766750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3669016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2616209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 noChangeArrowheads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03750"/>
            <a:ext cx="914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6"/>
          <p:cNvSpPr>
            <a:spLocks noChangeArrowheads="1"/>
          </p:cNvSpPr>
          <p:nvPr userDrawn="1"/>
        </p:nvSpPr>
        <p:spPr bwMode="auto">
          <a:xfrm>
            <a:off x="5924549" y="69850"/>
            <a:ext cx="18319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srgbClr val="A11111"/>
                </a:solidFill>
                <a:latin typeface="宋体" pitchFamily="2" charset="-122"/>
              </a:rPr>
              <a:t>复述与转述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"/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5" name="圆角矩形 4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056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宋体" pitchFamily="2" charset="-122"/>
                </a:rPr>
                <a:t>八年级语文上册</a:t>
              </a:r>
            </a:p>
          </p:txBody>
        </p:sp>
      </p:grpSp>
      <p:sp>
        <p:nvSpPr>
          <p:cNvPr id="7" name="TextBox 48">
            <a:extLst/>
          </p:cNvPr>
          <p:cNvSpPr txBox="1"/>
          <p:nvPr/>
        </p:nvSpPr>
        <p:spPr>
          <a:xfrm>
            <a:off x="5076056" y="1724928"/>
            <a:ext cx="3487887" cy="163891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口语交际  复述与转述</a:t>
            </a:r>
          </a:p>
        </p:txBody>
      </p:sp>
      <p:pic>
        <p:nvPicPr>
          <p:cNvPr id="2054" name="Picture 18" descr="E:\范姣姣\名著\40本（青少版）\青少版名著插图整理版\2格林童话\《格林童话》彩图\彩图2莴苣姑娘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655638"/>
            <a:ext cx="4537075" cy="385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530225" y="1203325"/>
            <a:ext cx="8083550" cy="2522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鲁迅在绍兴乡村教书时，有一天到朋友家谈话很晚才回家，他经过一个坟地时，看见一个白影子在晃动，就用皮鞋踢了一脚，发现是个盗墓的。</a:t>
            </a:r>
          </a:p>
        </p:txBody>
      </p:sp>
      <p:grpSp>
        <p:nvGrpSpPr>
          <p:cNvPr id="11267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26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1268" name="矩形 1"/>
          <p:cNvSpPr>
            <a:spLocks noChangeArrowheads="1"/>
          </p:cNvSpPr>
          <p:nvPr/>
        </p:nvSpPr>
        <p:spPr bwMode="auto">
          <a:xfrm>
            <a:off x="473075" y="593725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示例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550863" y="690563"/>
            <a:ext cx="80422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二、根据下面的材料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进行转述训练。请与同学合作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轮流扮演材料中的人物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再现这件事情。要求转述准确、完整。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1" name="矩形 1"/>
          <p:cNvSpPr>
            <a:spLocks noChangeArrowheads="1"/>
          </p:cNvSpPr>
          <p:nvPr/>
        </p:nvSpPr>
        <p:spPr bwMode="auto">
          <a:xfrm>
            <a:off x="550863" y="2286000"/>
            <a:ext cx="8042275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张明有了一辆新自行车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刘宇特别想骑一次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但是又不好意思直接跟张明说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所以请李晨帮忙转述自己的想法。听了李晨的话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张明欣然同意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请刘宇第二天上午九点到自己家所在的小区来骑车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并请李晨转述自己的邀请。</a:t>
            </a:r>
            <a:endParaRPr lang="zh-CN" altLang="en-US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2292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229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541338" y="484188"/>
            <a:ext cx="80613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600" b="1">
                <a:solidFill>
                  <a:srgbClr val="000000"/>
                </a:solidFill>
                <a:latin typeface="宋体" pitchFamily="2" charset="-122"/>
                <a:sym typeface="微软雅黑" pitchFamily="34" charset="-122"/>
              </a:rPr>
              <a:t>三、参看教材本次活动中意大利作家卡尔维诺描述的经典作品的特征。阅读后</a:t>
            </a:r>
            <a:r>
              <a:rPr lang="zh-CN" altLang="en-US" sz="2600" b="1">
                <a:solidFill>
                  <a:srgbClr val="000000"/>
                </a:solidFill>
                <a:latin typeface="宋体" pitchFamily="2" charset="-122"/>
                <a:sym typeface="微软雅黑" pitchFamily="34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宋体" pitchFamily="2" charset="-122"/>
                <a:sym typeface="微软雅黑" pitchFamily="34" charset="-122"/>
              </a:rPr>
              <a:t>请你用自己的话告诉同学什么是经典。</a:t>
            </a:r>
            <a:endParaRPr lang="zh-CN" altLang="en-US" sz="2600" b="1">
              <a:latin typeface="宋体" pitchFamily="2" charset="-122"/>
            </a:endParaRPr>
          </a:p>
        </p:txBody>
      </p:sp>
      <p:sp>
        <p:nvSpPr>
          <p:cNvPr id="13315" name="文本框 100"/>
          <p:cNvSpPr txBox="1">
            <a:spLocks noChangeArrowheads="1"/>
          </p:cNvSpPr>
          <p:nvPr/>
        </p:nvSpPr>
        <p:spPr bwMode="auto">
          <a:xfrm>
            <a:off x="495300" y="1790700"/>
            <a:ext cx="82296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什么是经典作品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经典作品就是那些经常听别人反复说正在重读的书。经典作品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对于读过并喜爱它们的人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构成了一种宝贵的经验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但是对那些保留这个机会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等到享受它们的最佳状态来临时才阅读它们的人来说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也仍然是一种丰富的经验。阅读经典作品的时候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不管是初读还是重读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都能够从中获得发现。经典作品就是这样一些书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我们越是道听途说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以为我们懂了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当我们实际去读它们的时候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我们就越是觉得它们独特、意想不到和新颖。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316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33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00"/>
          <p:cNvSpPr txBox="1">
            <a:spLocks noChangeArrowheads="1"/>
          </p:cNvSpPr>
          <p:nvPr/>
        </p:nvSpPr>
        <p:spPr bwMode="auto">
          <a:xfrm>
            <a:off x="574675" y="944563"/>
            <a:ext cx="799465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了解复述与转述的含义与区别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掌握复述与转述的基本要求。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（重点）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掌握变换人称、转换时空等转述方法。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（难点）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培养记忆能力、理解能力和语言表达能力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激发想象力和联想力。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（素养）</a:t>
            </a:r>
          </a:p>
        </p:txBody>
      </p:sp>
      <p:grpSp>
        <p:nvGrpSpPr>
          <p:cNvPr id="3075" name="组合 11"/>
          <p:cNvGrpSpPr>
            <a:grpSpLocks/>
          </p:cNvGrpSpPr>
          <p:nvPr/>
        </p:nvGrpSpPr>
        <p:grpSpPr bwMode="auto">
          <a:xfrm>
            <a:off x="-3175" y="41275"/>
            <a:ext cx="2006600" cy="523875"/>
            <a:chOff x="70" y="-63"/>
            <a:chExt cx="3161" cy="824"/>
          </a:xfrm>
        </p:grpSpPr>
        <p:sp>
          <p:nvSpPr>
            <p:cNvPr id="307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100"/>
          <p:cNvSpPr txBox="1">
            <a:spLocks noChangeArrowheads="1"/>
          </p:cNvSpPr>
          <p:nvPr/>
        </p:nvSpPr>
        <p:spPr bwMode="auto">
          <a:xfrm>
            <a:off x="373063" y="603250"/>
            <a:ext cx="83978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复述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就是在理解、吸收原材料的基础上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把读过的、听过的语言材料用自己的话说出来。复述需要有原材料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包括书面的文章和听到的故事、新闻、一般信息等口头材料。</a:t>
            </a:r>
            <a:endParaRPr lang="zh-CN" altLang="en-US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099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410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100" name="文本框 100"/>
          <p:cNvSpPr txBox="1">
            <a:spLocks noChangeArrowheads="1"/>
          </p:cNvSpPr>
          <p:nvPr/>
        </p:nvSpPr>
        <p:spPr bwMode="auto">
          <a:xfrm>
            <a:off x="373063" y="2541588"/>
            <a:ext cx="839787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我们都有过复述课文的经历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一般是复述记叙类文章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有时要求复述得细致些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有时则要求简洁些。这是书面材料的复述。我们也有过这样的经历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将和某人聊天时听到的事讲给另外的人听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或将电视中看到的内容讲给别人听。这是口头材料的复述。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100"/>
          <p:cNvSpPr txBox="1">
            <a:spLocks noChangeArrowheads="1"/>
          </p:cNvSpPr>
          <p:nvPr/>
        </p:nvSpPr>
        <p:spPr bwMode="auto">
          <a:xfrm>
            <a:off x="777875" y="512763"/>
            <a:ext cx="75898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对照下面的表格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看一下复述需要注意的问题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：</a:t>
            </a:r>
            <a:endParaRPr lang="zh-CN" altLang="en-US" sz="2800" b="1" dirty="0">
              <a:latin typeface="宋体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742950" y="1131888"/>
          <a:ext cx="7586663" cy="370276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8966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45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446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499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注意要点</a:t>
                      </a:r>
                      <a:endParaRPr lang="en-US" altLang="en-US" sz="22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详细复述</a:t>
                      </a:r>
                      <a:endParaRPr lang="en-US" altLang="en-US" sz="22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66672" marR="66672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简要复述</a:t>
                      </a:r>
                      <a:endParaRPr lang="en-US" altLang="en-US" sz="22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书宋_GBK" charset="0"/>
                      </a:endParaRPr>
                    </a:p>
                  </a:txBody>
                  <a:tcPr marL="66672" marR="66672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056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 dirty="0" err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对原材料的处理</a:t>
                      </a:r>
                      <a:endParaRPr lang="en-US" altLang="en-US" sz="2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　</a:t>
                      </a:r>
                      <a:r>
                        <a:rPr lang="en-US" sz="2200" b="1" dirty="0" err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尽量完整地保留原材料的内容，做适当压缩</a:t>
                      </a:r>
                      <a:endParaRPr lang="en-US" altLang="en-US" sz="2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6672" marR="66672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　</a:t>
                      </a:r>
                      <a:r>
                        <a:rPr lang="en-US" sz="2200" b="1" dirty="0" err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根据要求选取内容要点</a:t>
                      </a:r>
                      <a:endParaRPr lang="en-US" altLang="en-US" sz="2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方正书宋_GBK" charset="0"/>
                      </a:endParaRPr>
                    </a:p>
                  </a:txBody>
                  <a:tcPr marL="66672" marR="66672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056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 dirty="0" err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逻辑条理</a:t>
                      </a:r>
                      <a:endParaRPr lang="en-US" altLang="en-US" sz="2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　</a:t>
                      </a:r>
                      <a:r>
                        <a:rPr lang="en-US" sz="2200" b="1" dirty="0" err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沿用原来顺序，或稍加调整，注意条理清楚</a:t>
                      </a:r>
                      <a:endParaRPr lang="en-US" altLang="en-US" sz="2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6672" marR="66672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　</a:t>
                      </a:r>
                      <a:r>
                        <a:rPr lang="en-US" sz="2200" b="1" dirty="0" err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适当进行综合、概括，要点之间要有内在联系</a:t>
                      </a:r>
                      <a:endParaRPr lang="en-US" altLang="en-US" sz="2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6672" marR="66672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4083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 dirty="0" err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语言表达</a:t>
                      </a:r>
                      <a:endParaRPr lang="en-US" altLang="en-US" sz="2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方正书宋_GBK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　</a:t>
                      </a:r>
                      <a:r>
                        <a:rPr lang="en-US" sz="2200" b="1" dirty="0" err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转换为自己的语言，多用口语，语言表达准确、清晰、连贯</a:t>
                      </a:r>
                      <a:endParaRPr lang="en-US" altLang="en-US" sz="2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6672" marR="66672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　</a:t>
                      </a:r>
                      <a:r>
                        <a:rPr lang="en-US" sz="2200" b="1" dirty="0" err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转换为自己的语言，语言表达准确、简明、连贯</a:t>
                      </a:r>
                      <a:endParaRPr lang="en-US" altLang="en-US" sz="22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6672" marR="66672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5145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514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"/>
          <p:cNvSpPr txBox="1">
            <a:spLocks noChangeArrowheads="1"/>
          </p:cNvSpPr>
          <p:nvPr/>
        </p:nvSpPr>
        <p:spPr bwMode="auto">
          <a:xfrm>
            <a:off x="1295400" y="771525"/>
            <a:ext cx="65532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复述的方法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仔细听、看         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记忆关键词语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编写提纲           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尝试复述</a:t>
            </a:r>
          </a:p>
        </p:txBody>
      </p:sp>
      <p:grpSp>
        <p:nvGrpSpPr>
          <p:cNvPr id="6147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14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00"/>
          <p:cNvSpPr txBox="1">
            <a:spLocks noChangeArrowheads="1"/>
          </p:cNvSpPr>
          <p:nvPr/>
        </p:nvSpPr>
        <p:spPr bwMode="auto">
          <a:xfrm>
            <a:off x="541338" y="1203325"/>
            <a:ext cx="806132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转述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一般是信息的传递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要求传递得准确、完整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不改变事实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把握重点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不遗漏要点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并要求根据转述的对象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改变人称、时间、空间等。</a:t>
            </a:r>
          </a:p>
        </p:txBody>
      </p:sp>
      <p:grpSp>
        <p:nvGrpSpPr>
          <p:cNvPr id="7171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717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"/>
          <p:cNvSpPr txBox="1">
            <a:spLocks noChangeArrowheads="1"/>
          </p:cNvSpPr>
          <p:nvPr/>
        </p:nvSpPr>
        <p:spPr bwMode="auto">
          <a:xfrm>
            <a:off x="468313" y="554038"/>
            <a:ext cx="820737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转述要求</a:t>
            </a:r>
          </a:p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1.转述时，尽可能完整地保留原材料内容，不改变内容的顺序。</a:t>
            </a:r>
          </a:p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2.转述时，忠实于原材料，条理清楚，适当进行综合，要点之间要有内在联系。</a:t>
            </a:r>
          </a:p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3.转述时，变换成自己的语言，要注意人物的变换，语言力求简洁、清晰、连贯。</a:t>
            </a:r>
          </a:p>
        </p:txBody>
      </p:sp>
      <p:sp>
        <p:nvSpPr>
          <p:cNvPr id="8195" name="文本框 1"/>
          <p:cNvSpPr txBox="1">
            <a:spLocks noChangeArrowheads="1"/>
          </p:cNvSpPr>
          <p:nvPr/>
        </p:nvSpPr>
        <p:spPr bwMode="auto">
          <a:xfrm>
            <a:off x="520700" y="3411538"/>
            <a:ext cx="82089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</a:rPr>
              <a:t>注意事项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：</a:t>
            </a:r>
            <a:r>
              <a:rPr lang="zh-CN" altLang="zh-CN" sz="2400" b="1" dirty="0">
                <a:solidFill>
                  <a:srgbClr val="0000FF"/>
                </a:solidFill>
                <a:latin typeface="宋体" pitchFamily="2" charset="-122"/>
              </a:rPr>
              <a:t>要听清记准别人说的话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；</a:t>
            </a:r>
            <a:r>
              <a:rPr lang="zh-CN" altLang="zh-CN" sz="2400" b="1" dirty="0">
                <a:solidFill>
                  <a:srgbClr val="0000FF"/>
                </a:solidFill>
                <a:latin typeface="宋体" pitchFamily="2" charset="-122"/>
              </a:rPr>
              <a:t>转述时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，</a:t>
            </a:r>
            <a:r>
              <a:rPr lang="zh-CN" altLang="zh-CN" sz="2400" b="1" dirty="0">
                <a:solidFill>
                  <a:srgbClr val="0000FF"/>
                </a:solidFill>
                <a:latin typeface="宋体" pitchFamily="2" charset="-122"/>
              </a:rPr>
              <a:t>要把原话说清楚明白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；</a:t>
            </a:r>
            <a:r>
              <a:rPr lang="zh-CN" altLang="zh-CN" sz="2400" b="1" dirty="0">
                <a:solidFill>
                  <a:srgbClr val="0000FF"/>
                </a:solidFill>
                <a:latin typeface="宋体" pitchFamily="2" charset="-122"/>
              </a:rPr>
              <a:t>转述时要有礼貌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，</a:t>
            </a:r>
            <a:r>
              <a:rPr lang="zh-CN" altLang="zh-CN" sz="2400" b="1" dirty="0">
                <a:solidFill>
                  <a:srgbClr val="0000FF"/>
                </a:solidFill>
                <a:latin typeface="宋体" pitchFamily="2" charset="-122"/>
              </a:rPr>
              <a:t>要用合适的称谓称呼对方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，</a:t>
            </a:r>
            <a:r>
              <a:rPr lang="zh-CN" altLang="zh-CN" sz="2400" b="1" dirty="0">
                <a:solidFill>
                  <a:srgbClr val="0000FF"/>
                </a:solidFill>
                <a:latin typeface="宋体" pitchFamily="2" charset="-122"/>
              </a:rPr>
              <a:t>态度自然大方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，</a:t>
            </a:r>
            <a:r>
              <a:rPr lang="zh-CN" altLang="zh-CN" sz="2400" b="1" dirty="0">
                <a:solidFill>
                  <a:srgbClr val="0000FF"/>
                </a:solidFill>
                <a:latin typeface="宋体" pitchFamily="2" charset="-122"/>
              </a:rPr>
              <a:t>声音要让对方听见。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</a:endParaRPr>
          </a:p>
        </p:txBody>
      </p:sp>
      <p:grpSp>
        <p:nvGrpSpPr>
          <p:cNvPr id="8196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19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00"/>
          <p:cNvSpPr txBox="1">
            <a:spLocks noChangeArrowheads="1"/>
          </p:cNvSpPr>
          <p:nvPr/>
        </p:nvSpPr>
        <p:spPr bwMode="auto">
          <a:xfrm>
            <a:off x="520700" y="1333500"/>
            <a:ext cx="81026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一、老师读一段故事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学生先在小组内练习详细复述和简要复述。老师根据故事的内容、主题提出简要复述的不同要求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每个小组推荐一名代表在班里进行复述。注意详细复述和简要复述的异同。</a:t>
            </a:r>
            <a:endParaRPr lang="zh-CN" altLang="en-US" sz="2800" b="1" dirty="0">
              <a:latin typeface="宋体" pitchFamily="2" charset="-122"/>
            </a:endParaRPr>
          </a:p>
        </p:txBody>
      </p:sp>
      <p:grpSp>
        <p:nvGrpSpPr>
          <p:cNvPr id="9219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22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9220" name="组合 1"/>
          <p:cNvGrpSpPr>
            <a:grpSpLocks/>
          </p:cNvGrpSpPr>
          <p:nvPr/>
        </p:nvGrpSpPr>
        <p:grpSpPr bwMode="auto">
          <a:xfrm>
            <a:off x="3700463" y="492125"/>
            <a:ext cx="1743075" cy="566738"/>
            <a:chOff x="3333750" y="598488"/>
            <a:chExt cx="1743075" cy="566737"/>
          </a:xfrm>
        </p:grpSpPr>
        <p:sp>
          <p:nvSpPr>
            <p:cNvPr id="10" name="圆角矩形 9"/>
            <p:cNvSpPr/>
            <p:nvPr/>
          </p:nvSpPr>
          <p:spPr>
            <a:xfrm rot="555800">
              <a:off x="4602162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922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口语实践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460375" y="917575"/>
            <a:ext cx="8223250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鲁迅先生在浙江绍兴县教书的时候，每天晚上总喜欢到一位朋友家去谈天，有时很晚才回家。朋友家离学堂有好几里路，要经过一片坟地。</a:t>
            </a:r>
          </a:p>
          <a:p>
            <a:pPr eaLnBrk="1" hangingPunct="1"/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    有一天，鲁迅先生和朋友谈得很晚才回家，这时已是半夜了，鲁迅正快步走，忽然发现不远处有一个白影子蹲在坟墓旁，忽高忽低，一会儿大，一会儿小，真像人们传说的鬼。鲁迅不相信鬼和神，他大步走上前去，用又硬又重的皮鞋向白影子踢去，只听得白影子“哎哟”一声倒了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下去，鲁迅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弯下腰，细细一看，原来并不是什么鬼，而是一个盗墓的。</a:t>
            </a:r>
          </a:p>
        </p:txBody>
      </p:sp>
      <p:grpSp>
        <p:nvGrpSpPr>
          <p:cNvPr id="10243" name="组合 18"/>
          <p:cNvGrpSpPr>
            <a:grpSpLocks/>
          </p:cNvGrpSpPr>
          <p:nvPr/>
        </p:nvGrpSpPr>
        <p:grpSpPr bwMode="auto">
          <a:xfrm>
            <a:off x="34925" y="31650"/>
            <a:ext cx="2008188" cy="523876"/>
            <a:chOff x="70" y="-63"/>
            <a:chExt cx="3161" cy="824"/>
          </a:xfrm>
        </p:grpSpPr>
        <p:sp>
          <p:nvSpPr>
            <p:cNvPr id="1025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0244" name="组合 1"/>
          <p:cNvGrpSpPr>
            <a:grpSpLocks/>
          </p:cNvGrpSpPr>
          <p:nvPr/>
        </p:nvGrpSpPr>
        <p:grpSpPr bwMode="auto">
          <a:xfrm>
            <a:off x="3700463" y="325438"/>
            <a:ext cx="1743075" cy="566737"/>
            <a:chOff x="3333750" y="598488"/>
            <a:chExt cx="1743075" cy="566737"/>
          </a:xfrm>
        </p:grpSpPr>
        <p:sp>
          <p:nvSpPr>
            <p:cNvPr id="10" name="圆角矩形 9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024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复述训练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1416</Words>
  <Application>Microsoft Office PowerPoint</Application>
  <PresentationFormat>全屏显示(16:9)</PresentationFormat>
  <Paragraphs>52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微软雅黑</vt:lpstr>
      <vt:lpstr>Calibri</vt:lpstr>
      <vt:lpstr>楷体</vt:lpstr>
      <vt:lpstr>Xingkai SC</vt:lpstr>
      <vt:lpstr>方正书宋_GBK</vt:lpstr>
      <vt:lpstr>Times New Roman</vt:lpstr>
      <vt:lpstr>Kaiti SC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542</cp:revision>
  <dcterms:created xsi:type="dcterms:W3CDTF">2018-11-06T06:39:21Z</dcterms:created>
  <dcterms:modified xsi:type="dcterms:W3CDTF">2020-03-27T07:49:43Z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